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01"/>
    <a:srgbClr val="007033"/>
    <a:srgbClr val="990099"/>
    <a:srgbClr val="CC0099"/>
    <a:srgbClr val="FE9202"/>
    <a:srgbClr val="6C1A00"/>
    <a:srgbClr val="00AACC"/>
    <a:srgbClr val="5EEC3C"/>
    <a:srgbClr val="1D3A00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2148" y="1884577"/>
            <a:ext cx="639864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2148" y="3793390"/>
            <a:ext cx="639864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175"/>
            <a:ext cx="8246070" cy="1042857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19"/>
            <a:ext cx="8246070" cy="3206803"/>
          </a:xfrm>
        </p:spPr>
        <p:txBody>
          <a:bodyPr/>
          <a:lstStyle>
            <a:lvl1pPr algn="l">
              <a:defRPr sz="2800">
                <a:solidFill>
                  <a:schemeClr val="accent5">
                    <a:lumMod val="75000"/>
                  </a:schemeClr>
                </a:solidFill>
              </a:defRPr>
            </a:lvl1pPr>
            <a:lvl2pPr algn="l">
              <a:defRPr>
                <a:solidFill>
                  <a:schemeClr val="accent5">
                    <a:lumMod val="75000"/>
                  </a:schemeClr>
                </a:solidFill>
              </a:defRPr>
            </a:lvl2pPr>
            <a:lvl3pPr algn="l">
              <a:defRPr>
                <a:solidFill>
                  <a:schemeClr val="accent5">
                    <a:lumMod val="75000"/>
                  </a:schemeClr>
                </a:solidFill>
              </a:defRPr>
            </a:lvl3pPr>
            <a:lvl4pPr algn="l">
              <a:defRPr>
                <a:solidFill>
                  <a:schemeClr val="accent5">
                    <a:lumMod val="75000"/>
                  </a:schemeClr>
                </a:solidFill>
              </a:defRPr>
            </a:lvl4pPr>
            <a:lvl5pPr algn="l">
              <a:defRPr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92676"/>
            <a:ext cx="625267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62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256202"/>
            <a:ext cx="6252670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79" y="258977"/>
            <a:ext cx="8076896" cy="106893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4123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accent5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accent5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accent5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accent5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4123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accent5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accent5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accent5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accent5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0605" y="1884577"/>
            <a:ext cx="7010183" cy="1374345"/>
          </a:xfrm>
        </p:spPr>
        <p:txBody>
          <a:bodyPr>
            <a:normAutofit fontScale="90000"/>
          </a:bodyPr>
          <a:lstStyle/>
          <a:p>
            <a:r>
              <a:rPr lang="en-US" dirty="0"/>
              <a:t>WIRESHARK NETWORK ANALYSIS</a:t>
            </a:r>
            <a:br>
              <a:rPr lang="en-US" dirty="0"/>
            </a:br>
            <a:r>
              <a:rPr lang="en-US" dirty="0"/>
              <a:t>WIRESHARK ANALYZE OF MALICIOUS TRAFFIC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MD IFTAKHER HOSSAIN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18AA44-D749-4624-AD3E-7103865A9E81}"/>
              </a:ext>
            </a:extLst>
          </p:cNvPr>
          <p:cNvSpPr txBox="1"/>
          <p:nvPr/>
        </p:nvSpPr>
        <p:spPr>
          <a:xfrm>
            <a:off x="448965" y="281175"/>
            <a:ext cx="7940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/>
              <a:t>Wireshark-Illegal Downloads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58F5C-3974-406B-A58B-21105BFDDBF9}"/>
              </a:ext>
            </a:extLst>
          </p:cNvPr>
          <p:cNvSpPr txBox="1"/>
          <p:nvPr/>
        </p:nvSpPr>
        <p:spPr>
          <a:xfrm>
            <a:off x="143554" y="883781"/>
            <a:ext cx="7177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 err="1"/>
              <a:t>ip.src</a:t>
            </a:r>
            <a:r>
              <a:rPr lang="en-AU" sz="2400" dirty="0"/>
              <a:t>==10.0.0.201 &amp;&amp; </a:t>
            </a:r>
            <a:r>
              <a:rPr lang="en-AU" sz="2400" dirty="0" err="1"/>
              <a:t>kerberos.CNameString</a:t>
            </a:r>
            <a:endParaRPr lang="en-A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80090-3E7F-40BE-84E0-4CA89BE6F5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768" y="1300335"/>
            <a:ext cx="5731510" cy="3851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11BF61-5676-46D2-88C1-DD30AEC85C15}"/>
              </a:ext>
            </a:extLst>
          </p:cNvPr>
          <p:cNvSpPr txBox="1"/>
          <p:nvPr/>
        </p:nvSpPr>
        <p:spPr>
          <a:xfrm>
            <a:off x="4724705" y="1976411"/>
            <a:ext cx="4590288" cy="158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1600" dirty="0">
              <a:effectLst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60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 address: 00:16:17:18:66:c8</a:t>
            </a:r>
            <a:endParaRPr lang="en-AU" sz="1600" dirty="0">
              <a:solidFill>
                <a:srgbClr val="24292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60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username: </a:t>
            </a:r>
            <a:r>
              <a:rPr lang="en-AU" sz="160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elmer.blanco</a:t>
            </a:r>
            <a:endParaRPr lang="en-AU" sz="1600" dirty="0">
              <a:solidFill>
                <a:srgbClr val="24292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60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version : WINDOWS NT 10.0; win64; x64</a:t>
            </a:r>
            <a:endParaRPr lang="en-AU" sz="1600" dirty="0">
              <a:solidFill>
                <a:srgbClr val="24292E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9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19B0-E62A-4480-B4F7-BD6DE38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Wireshark-Illegal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9BA9-04DD-485A-89C5-9BE4A4CB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30" y="1321440"/>
            <a:ext cx="8246070" cy="6108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err="1"/>
              <a:t>ip.src</a:t>
            </a:r>
            <a:r>
              <a:rPr lang="fr-FR" dirty="0"/>
              <a:t>==10.0.0.201 &amp;&amp; (</a:t>
            </a:r>
            <a:r>
              <a:rPr lang="fr-FR" dirty="0" err="1"/>
              <a:t>http.request.uri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“.torrent”)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29FAB-14BA-40F6-A38F-013F484D1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6260" y="1808225"/>
            <a:ext cx="6260905" cy="3054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40C56-F56F-4112-A6C3-A77DF6E53DBA}"/>
              </a:ext>
            </a:extLst>
          </p:cNvPr>
          <p:cNvSpPr txBox="1"/>
          <p:nvPr/>
        </p:nvSpPr>
        <p:spPr>
          <a:xfrm>
            <a:off x="6543446" y="2242497"/>
            <a:ext cx="2456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Downloaded torrent file: </a:t>
            </a:r>
            <a:r>
              <a:rPr lang="en-US" dirty="0" err="1"/>
              <a:t>Betty_Boop_Rhythm_on_the_Reservation.avi.torrent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1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950D-7454-4519-A762-1BE95543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Malicious Activity</a:t>
            </a:r>
            <a:endParaRPr lang="en-A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66D3-C5B8-4A17-AD11-47C9D2C2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Slack-Lato"/>
              </a:rPr>
              <a:t>Activity capture user access the Domain Name: frank-n-ted using the TCP protocol of port 80. The activity was during the business hours.</a:t>
            </a:r>
          </a:p>
          <a:p>
            <a:r>
              <a:rPr lang="en-US" dirty="0">
                <a:latin typeface="Slack-Lato"/>
              </a:rPr>
              <a:t>Watching YouTube </a:t>
            </a:r>
          </a:p>
          <a:p>
            <a:r>
              <a:rPr lang="en-US" dirty="0"/>
              <a:t>Downloaded torrent file: </a:t>
            </a:r>
            <a:r>
              <a:rPr lang="en-US" dirty="0" err="1"/>
              <a:t>Betty_Boop_Rhythm_on_the_Reservation.avi.torrent</a:t>
            </a:r>
            <a:endParaRPr lang="en-AU" dirty="0"/>
          </a:p>
          <a:p>
            <a:endParaRPr lang="en-US" dirty="0">
              <a:latin typeface="Slack-Lato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47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D82A-D7CC-4B76-BFBA-035BC42F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2148" y="1884577"/>
            <a:ext cx="3816902" cy="1374345"/>
          </a:xfrm>
        </p:spPr>
        <p:txBody>
          <a:bodyPr>
            <a:normAutofit/>
          </a:bodyPr>
          <a:lstStyle/>
          <a:p>
            <a:r>
              <a:rPr lang="en-AU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009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E5D06-D46E-42B4-A99C-3AABB0FFE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>
                <a:latin typeface="Algerian" panose="04020705040A02060702" pitchFamily="82" charset="0"/>
              </a:rPr>
              <a:t>Thank you</a:t>
            </a:r>
          </a:p>
          <a:p>
            <a:endParaRPr lang="en-AU" dirty="0"/>
          </a:p>
          <a:p>
            <a:r>
              <a:rPr lang="en-AU" dirty="0"/>
              <a:t>Presentation by: </a:t>
            </a:r>
          </a:p>
          <a:p>
            <a:pPr marL="0" indent="0">
              <a:buNone/>
            </a:pPr>
            <a:r>
              <a:rPr lang="en-AU" b="1" i="0" strike="noStrike" dirty="0">
                <a:effectLst/>
                <a:latin typeface="Slack-Lato"/>
              </a:rPr>
              <a:t>	Lucas </a:t>
            </a:r>
            <a:r>
              <a:rPr lang="en-AU" b="1" i="0" strike="noStrike" dirty="0" err="1">
                <a:effectLst/>
                <a:latin typeface="Slack-Lato"/>
              </a:rPr>
              <a:t>Domanski</a:t>
            </a:r>
            <a:endParaRPr lang="en-AU" b="1" i="0" strike="noStrike" dirty="0">
              <a:effectLst/>
              <a:latin typeface="Slack-Lato"/>
            </a:endParaRPr>
          </a:p>
          <a:p>
            <a:pPr marL="0" indent="0">
              <a:buNone/>
            </a:pPr>
            <a:r>
              <a:rPr lang="en-AU" b="1" dirty="0">
                <a:latin typeface="Slack-Lato"/>
              </a:rPr>
              <a:t>	Eric </a:t>
            </a:r>
            <a:r>
              <a:rPr lang="en-AU" b="1" dirty="0" err="1">
                <a:latin typeface="Slack-Lato"/>
              </a:rPr>
              <a:t>Loi</a:t>
            </a:r>
            <a:endParaRPr lang="en-AU" b="1" dirty="0">
              <a:latin typeface="Slack-Lato"/>
            </a:endParaRPr>
          </a:p>
          <a:p>
            <a:pPr marL="0" indent="0">
              <a:buNone/>
            </a:pPr>
            <a:r>
              <a:rPr lang="en-AU" b="1" dirty="0">
                <a:latin typeface="Slack-Lato"/>
              </a:rPr>
              <a:t>	Md </a:t>
            </a:r>
            <a:r>
              <a:rPr lang="en-AU" b="1" dirty="0" err="1">
                <a:latin typeface="Slack-Lato"/>
              </a:rPr>
              <a:t>Iftakhger</a:t>
            </a:r>
            <a:r>
              <a:rPr lang="en-AU" b="1" dirty="0">
                <a:latin typeface="Slack-Lato"/>
              </a:rPr>
              <a:t> Hossain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9212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9239-6325-4348-98B4-5F2EC478B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AU" sz="7200" dirty="0">
                <a:latin typeface="Algerian" panose="04020705040A02060702" pitchFamily="8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83382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Time thieves watching YouTube during working hours</a:t>
            </a:r>
          </a:p>
          <a:p>
            <a:pPr marL="0" indent="0">
              <a:buNone/>
            </a:pPr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Windows host infected with virus</a:t>
            </a:r>
          </a:p>
          <a:p>
            <a:pPr marL="0" indent="0">
              <a:buNone/>
            </a:pPr>
            <a:endParaRPr lang="en-AU" dirty="0"/>
          </a:p>
          <a:p>
            <a:pPr>
              <a:buFont typeface="Wingdings" panose="05000000000000000000" pitchFamily="2" charset="2"/>
              <a:buChar char="Ø"/>
            </a:pPr>
            <a:r>
              <a:rPr lang="en-AU" dirty="0"/>
              <a:t>Illegal downloads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Wireshark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34130" y="2877160"/>
            <a:ext cx="6252670" cy="18901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Protocols in use</a:t>
            </a:r>
          </a:p>
          <a:p>
            <a:r>
              <a:rPr lang="en-US" dirty="0"/>
              <a:t>Network activity, web browsing, downloading files via FTP, torrenting</a:t>
            </a:r>
          </a:p>
          <a:p>
            <a:r>
              <a:rPr lang="en-US" dirty="0"/>
              <a:t>Number of machines sending traffic</a:t>
            </a:r>
          </a:p>
        </p:txBody>
      </p:sp>
      <p:pic>
        <p:nvPicPr>
          <p:cNvPr id="1026" name="Picture 2" descr="How to Use Wireshark, the Best Packet Analyzer Around">
            <a:extLst>
              <a:ext uri="{FF2B5EF4-FFF2-40B4-BE49-F238E27FC236}">
                <a16:creationId xmlns:a16="http://schemas.microsoft.com/office/drawing/2014/main" id="{25ED7237-F7BB-4F1B-B9CE-08C43023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35" y="93097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6879" y="128470"/>
            <a:ext cx="8076896" cy="625101"/>
          </a:xfrm>
        </p:spPr>
        <p:txBody>
          <a:bodyPr>
            <a:normAutofit fontScale="90000"/>
          </a:bodyPr>
          <a:lstStyle/>
          <a:p>
            <a:r>
              <a:rPr lang="en-US" dirty="0"/>
              <a:t>Wireshark-Time Thieves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800158" y="4209966"/>
            <a:ext cx="7813618" cy="8050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Domain Name: frank-n-ted.com</a:t>
            </a:r>
          </a:p>
          <a:p>
            <a:r>
              <a:rPr lang="en-US" dirty="0"/>
              <a:t>Domain Controller IP: 10.6.12.12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CF6EDB-D299-4E0E-90EE-CEC8CBB3067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7080" y="725662"/>
            <a:ext cx="7813618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B79C82-099F-4B58-BB41-9D4337D487B2}"/>
              </a:ext>
            </a:extLst>
          </p:cNvPr>
          <p:cNvSpPr txBox="1"/>
          <p:nvPr/>
        </p:nvSpPr>
        <p:spPr>
          <a:xfrm>
            <a:off x="3655770" y="68120"/>
            <a:ext cx="595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Wireshark-Time Thieves</a:t>
            </a:r>
            <a:endParaRPr lang="en-A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B818A-6711-44D4-B2B7-6B2433D664D9}"/>
              </a:ext>
            </a:extLst>
          </p:cNvPr>
          <p:cNvSpPr txBox="1"/>
          <p:nvPr/>
        </p:nvSpPr>
        <p:spPr>
          <a:xfrm>
            <a:off x="1337143" y="714451"/>
            <a:ext cx="7787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Malware downloaded to 10.6.12.203 </a:t>
            </a:r>
            <a:r>
              <a:rPr lang="en-US" sz="3200" dirty="0"/>
              <a:t>june11.dll</a:t>
            </a:r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69ACC-CBE5-416F-868A-157A895ED2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670" y="1726287"/>
            <a:ext cx="7787955" cy="341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8E32A-C343-4BA6-B7D7-4937B5A10F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8245" y="1900736"/>
            <a:ext cx="2865755" cy="31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C76D-E5A9-4866-B2DF-A9898C33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Wireshark-Time Thieves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8B53-C480-4820-ADB4-C84966447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130" y="1256202"/>
            <a:ext cx="2290575" cy="55202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virustotal.com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5F32F-DC94-4D29-ACF2-FF4F09756F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08526" y="1733091"/>
            <a:ext cx="2560345" cy="159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9B563-FA3C-4853-A99F-D3DA6872E3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5997" y="1163992"/>
            <a:ext cx="2677410" cy="159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3BD2-CEC4-43F6-A333-D29702FB3E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83890" y="3335276"/>
            <a:ext cx="2884981" cy="1808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D17DE-4F58-46CB-BF3E-BBF672A911F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11167" y="2757867"/>
            <a:ext cx="2677410" cy="225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83DC0-7134-4D9F-9D20-34561F44467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3555" y="513061"/>
            <a:ext cx="2205405" cy="25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5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2FB3-9C3F-4CF9-8E81-9E6334F9D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015" y="128470"/>
            <a:ext cx="6398640" cy="839878"/>
          </a:xfrm>
        </p:spPr>
        <p:txBody>
          <a:bodyPr>
            <a:normAutofit fontScale="90000"/>
          </a:bodyPr>
          <a:lstStyle/>
          <a:p>
            <a:r>
              <a:rPr lang="en-AU" dirty="0"/>
              <a:t>Wireshark-Vulnerable Windows Machines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46E39A-1762-489E-B31B-B9E982E45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6835" y="1044700"/>
            <a:ext cx="6397625" cy="609600"/>
          </a:xfrm>
        </p:spPr>
        <p:txBody>
          <a:bodyPr>
            <a:normAutofit fontScale="97500"/>
          </a:bodyPr>
          <a:lstStyle/>
          <a:p>
            <a:r>
              <a:rPr lang="en-AU" dirty="0">
                <a:solidFill>
                  <a:schemeClr val="bg1"/>
                </a:solidFill>
              </a:rPr>
              <a:t>Wireshark-Vulnerable Windows 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CE564-5818-4CA6-B780-BD1C5F3EC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539" y="1495225"/>
            <a:ext cx="5786805" cy="3519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9DFCE-EF02-4C62-A649-C18F305CFDA1}"/>
              </a:ext>
            </a:extLst>
          </p:cNvPr>
          <p:cNvSpPr txBox="1"/>
          <p:nvPr/>
        </p:nvSpPr>
        <p:spPr>
          <a:xfrm>
            <a:off x="5298075" y="1428550"/>
            <a:ext cx="3845925" cy="1352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>
              <a:effectLst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Host </a:t>
            </a:r>
            <a:r>
              <a:rPr lang="en-AU" sz="16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name:Rotterdam-PC</a:t>
            </a:r>
            <a:endParaRPr lang="en-A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 address:172.16.4.205</a:t>
            </a:r>
            <a:endParaRPr lang="en-A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6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 address:00:59:07:b0:63:a4</a:t>
            </a:r>
            <a:endParaRPr lang="en-A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AA45-F92B-4DC6-B5C0-16C670CE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Wireshark-Vulnerable Windows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BF902-2FCE-4916-9DFB-2E199937A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8965" y="1294756"/>
            <a:ext cx="5497380" cy="3848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2B6B53-2834-4987-B803-9B90A542CE8E}"/>
              </a:ext>
            </a:extLst>
          </p:cNvPr>
          <p:cNvSpPr txBox="1"/>
          <p:nvPr/>
        </p:nvSpPr>
        <p:spPr>
          <a:xfrm>
            <a:off x="6251755" y="1655520"/>
            <a:ext cx="3437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ip.src</a:t>
            </a:r>
            <a:r>
              <a:rPr lang="en-AU" dirty="0">
                <a:solidFill>
                  <a:schemeClr val="bg1"/>
                </a:solidFill>
              </a:rPr>
              <a:t>==172.16.4.205 &amp;&amp; </a:t>
            </a:r>
            <a:r>
              <a:rPr lang="en-AU" dirty="0" err="1">
                <a:solidFill>
                  <a:schemeClr val="bg1"/>
                </a:solidFill>
              </a:rPr>
              <a:t>kerberos.CNameString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FE0A8-85C2-481A-88C6-A70212AA4A83}"/>
              </a:ext>
            </a:extLst>
          </p:cNvPr>
          <p:cNvSpPr txBox="1"/>
          <p:nvPr/>
        </p:nvSpPr>
        <p:spPr>
          <a:xfrm>
            <a:off x="5968598" y="3219128"/>
            <a:ext cx="304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Windows User: </a:t>
            </a:r>
            <a:r>
              <a:rPr lang="en-AU" dirty="0" err="1">
                <a:solidFill>
                  <a:schemeClr val="bg1"/>
                </a:solidFill>
              </a:rPr>
              <a:t>mattijs.dervies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2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667476-1B51-4ED8-9F11-B92F300C47E7}"/>
              </a:ext>
            </a:extLst>
          </p:cNvPr>
          <p:cNvSpPr/>
          <p:nvPr/>
        </p:nvSpPr>
        <p:spPr>
          <a:xfrm>
            <a:off x="4572000" y="891995"/>
            <a:ext cx="4572000" cy="916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A85AD-2507-4D4B-9797-84BF9A164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204788"/>
            <a:ext cx="8390540" cy="992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Wireshark-Vulnerable Windows Machines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C524D-9BD5-4590-BFB6-74F05EEDF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426489"/>
          </a:xfrm>
        </p:spPr>
        <p:txBody>
          <a:bodyPr>
            <a:normAutofit/>
          </a:bodyPr>
          <a:lstStyle/>
          <a:p>
            <a:r>
              <a:rPr lang="en-AU" sz="2000" b="1" dirty="0"/>
              <a:t>Statistics-Conversations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9D25B-1458-4C4E-9901-3D10B716E1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02815"/>
            <a:ext cx="4877410" cy="3512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6AFE0-93CF-4CFC-A5B3-311060D701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9540" y="1412101"/>
            <a:ext cx="6164327" cy="3731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02A32C-FF01-4A38-A518-08A28748E3E0}"/>
              </a:ext>
            </a:extLst>
          </p:cNvPr>
          <p:cNvSpPr txBox="1"/>
          <p:nvPr/>
        </p:nvSpPr>
        <p:spPr>
          <a:xfrm>
            <a:off x="4753692" y="982710"/>
            <a:ext cx="463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IP Address used in infection traffic 185.243.115.84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0476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On-screen Show (16:9)</PresentationFormat>
  <Paragraphs>53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Calibri</vt:lpstr>
      <vt:lpstr>Courier New</vt:lpstr>
      <vt:lpstr>Roboto</vt:lpstr>
      <vt:lpstr>Slack-Lato</vt:lpstr>
      <vt:lpstr>Wingdings</vt:lpstr>
      <vt:lpstr>Office Theme</vt:lpstr>
      <vt:lpstr>WIRESHARK NETWORK ANALYSIS WIRESHARK ANALYZE OF MALICIOUS TRAFFIC </vt:lpstr>
      <vt:lpstr>Slide Title</vt:lpstr>
      <vt:lpstr>Wireshark  </vt:lpstr>
      <vt:lpstr>Wireshark-Time Thieves</vt:lpstr>
      <vt:lpstr>PowerPoint Presentation</vt:lpstr>
      <vt:lpstr>Wireshark-Time Thieves </vt:lpstr>
      <vt:lpstr>Wireshark-Vulnerable Windows Machines</vt:lpstr>
      <vt:lpstr>Wireshark-Vulnerable Windows Machines</vt:lpstr>
      <vt:lpstr>PowerPoint Presentation</vt:lpstr>
      <vt:lpstr>PowerPoint Presentation</vt:lpstr>
      <vt:lpstr>Wireshark-Illegal Downloads</vt:lpstr>
      <vt:lpstr>Malicious Activity</vt:lpstr>
      <vt:lpstr>Questions?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2021-05-05T13:44:17Z</dcterms:modified>
</cp:coreProperties>
</file>